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390" autoAdjust="0"/>
  </p:normalViewPr>
  <p:slideViewPr>
    <p:cSldViewPr snapToGrid="0" snapToObjects="1">
      <p:cViewPr>
        <p:scale>
          <a:sx n="125" d="100"/>
          <a:sy n="125" d="100"/>
        </p:scale>
        <p:origin x="-588" y="-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511A3-8532-DC49-B93C-AE5D7460CDBF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583E7-F131-3F48-BBEC-30E49D8A2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209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5FDA-6066-7049-B0A1-5CAFDEF5139D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CE34-1BB5-5540-A09B-2225A01B3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612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5FDA-6066-7049-B0A1-5CAFDEF5139D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CE34-1BB5-5540-A09B-2225A01B3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000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5FDA-6066-7049-B0A1-5CAFDEF5139D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CE34-1BB5-5540-A09B-2225A01B3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696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5FDA-6066-7049-B0A1-5CAFDEF5139D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CE34-1BB5-5540-A09B-2225A01B3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21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5FDA-6066-7049-B0A1-5CAFDEF5139D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CE34-1BB5-5540-A09B-2225A01B3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531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5FDA-6066-7049-B0A1-5CAFDEF5139D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CE34-1BB5-5540-A09B-2225A01B3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0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5FDA-6066-7049-B0A1-5CAFDEF5139D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CE34-1BB5-5540-A09B-2225A01B3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953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5FDA-6066-7049-B0A1-5CAFDEF5139D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CE34-1BB5-5540-A09B-2225A01B3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627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5FDA-6066-7049-B0A1-5CAFDEF5139D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CE34-1BB5-5540-A09B-2225A01B3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646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5FDA-6066-7049-B0A1-5CAFDEF5139D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CE34-1BB5-5540-A09B-2225A01B3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742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5FDA-6066-7049-B0A1-5CAFDEF5139D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CE34-1BB5-5540-A09B-2225A01B3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778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5FDA-6066-7049-B0A1-5CAFDEF5139D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9CE34-1BB5-5540-A09B-2225A01B3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91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hyperlink" Target="mailto:office@connectmedia.s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openxmlformats.org/officeDocument/2006/relationships/hyperlink" Target="mailto:office@connectmedia.s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office@connectmedia.s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2051" b="2032"/>
          <a:stretch/>
        </p:blipFill>
        <p:spPr>
          <a:xfrm rot="16200000">
            <a:off x="2000251" y="-2000253"/>
            <a:ext cx="5143502" cy="9144002"/>
          </a:xfrm>
          <a:prstGeom prst="rect">
            <a:avLst/>
          </a:prstGeom>
        </p:spPr>
      </p:pic>
      <p:pic>
        <p:nvPicPr>
          <p:cNvPr id="7" name="Picture 6" descr="Snímka obrazovky 2015-11-03 o 13.15.40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5" t="5764" r="4012" b="5235"/>
          <a:stretch/>
        </p:blipFill>
        <p:spPr>
          <a:xfrm>
            <a:off x="1" y="0"/>
            <a:ext cx="2235200" cy="965839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0" y="2743200"/>
            <a:ext cx="1607130" cy="11424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444" y="4089397"/>
            <a:ext cx="8766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/>
                <a:cs typeface="Arial Narrow"/>
              </a:rPr>
              <a:t>PLANEO ELEKTRO TV REKLAMA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CENNÍK REKLAMY NA PREDVÁDZACÍCH TV OBRAZOVKÁCH V PREDAJNIACH PLANEO ELEKTRO.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7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2051" b="2032"/>
          <a:stretch/>
        </p:blipFill>
        <p:spPr>
          <a:xfrm rot="16200000">
            <a:off x="2000251" y="-2000253"/>
            <a:ext cx="5143502" cy="9144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00" y="1200153"/>
            <a:ext cx="857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ZOZNAM PREDAJNÍ: </a:t>
            </a:r>
          </a:p>
          <a:p>
            <a:endParaRPr lang="en-US" sz="1400" dirty="0">
              <a:latin typeface="Arial Narrow"/>
              <a:cs typeface="Arial Narrow"/>
            </a:endParaRPr>
          </a:p>
          <a:p>
            <a:r>
              <a:rPr lang="en-US" sz="1400" b="1" dirty="0" smtClean="0">
                <a:latin typeface="Arial Narrow"/>
                <a:cs typeface="Arial Narrow"/>
              </a:rPr>
              <a:t>BRATISLAVA</a:t>
            </a:r>
            <a:r>
              <a:rPr lang="en-US" sz="1400" dirty="0" smtClean="0">
                <a:latin typeface="Arial Narrow"/>
                <a:cs typeface="Arial Narrow"/>
              </a:rPr>
              <a:t> – </a:t>
            </a:r>
            <a:r>
              <a:rPr lang="en-US" sz="1400" dirty="0" err="1" smtClean="0">
                <a:latin typeface="Arial Narrow"/>
                <a:cs typeface="Arial Narrow"/>
              </a:rPr>
              <a:t>Rača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Lamač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sk-SK" sz="1400" dirty="0" smtClean="0">
                <a:latin typeface="Arial Narrow"/>
                <a:cs typeface="Arial Narrow"/>
              </a:rPr>
              <a:t>Petržalka - Slnečnice</a:t>
            </a:r>
            <a:endParaRPr lang="en-US" sz="1400" dirty="0" smtClean="0">
              <a:latin typeface="Arial Narrow"/>
              <a:cs typeface="Arial Narrow"/>
            </a:endParaRPr>
          </a:p>
          <a:p>
            <a:r>
              <a:rPr lang="en-US" sz="1400" b="1" dirty="0" smtClean="0">
                <a:latin typeface="Arial Narrow"/>
                <a:cs typeface="Arial Narrow"/>
              </a:rPr>
              <a:t>ZÁPADNÉ SLOVENSKO </a:t>
            </a:r>
            <a:r>
              <a:rPr lang="en-US" sz="1400" dirty="0" smtClean="0">
                <a:latin typeface="Arial Narrow"/>
                <a:cs typeface="Arial Narrow"/>
              </a:rPr>
              <a:t>– </a:t>
            </a:r>
            <a:r>
              <a:rPr lang="en-US" sz="1400" dirty="0" err="1" smtClean="0">
                <a:latin typeface="Arial Narrow"/>
                <a:cs typeface="Arial Narrow"/>
              </a:rPr>
              <a:t>Bánovce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nad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Bebravou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Dubnica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nad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Váhom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Galanta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Hlohovec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Levice</a:t>
            </a:r>
            <a:r>
              <a:rPr lang="en-US" sz="1400" dirty="0" smtClean="0">
                <a:latin typeface="Arial Narrow"/>
                <a:cs typeface="Arial Narrow"/>
              </a:rPr>
              <a:t>,</a:t>
            </a:r>
            <a:r>
              <a:rPr lang="sk-SK" sz="1400" dirty="0" smtClean="0">
                <a:latin typeface="Arial Narrow"/>
                <a:cs typeface="Arial Narrow"/>
              </a:rPr>
              <a:t> Myjava,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smtClean="0">
                <a:latin typeface="Arial Narrow"/>
                <a:cs typeface="Arial Narrow"/>
              </a:rPr>
              <a:t>Nitra, </a:t>
            </a:r>
            <a:r>
              <a:rPr lang="en-US" sz="1400" dirty="0" err="1" smtClean="0">
                <a:latin typeface="Arial Narrow"/>
                <a:cs typeface="Arial Narrow"/>
              </a:rPr>
              <a:t>Nové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Zámky</a:t>
            </a:r>
            <a:r>
              <a:rPr lang="sk-SK" sz="1400" dirty="0" smtClean="0">
                <a:latin typeface="Arial Narrow"/>
                <a:cs typeface="Arial Narrow"/>
              </a:rPr>
              <a:t> 2x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Nové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sk-SK" sz="1400" dirty="0" smtClean="0">
                <a:latin typeface="Arial Narrow"/>
                <a:cs typeface="Arial Narrow"/>
              </a:rPr>
              <a:t>M</a:t>
            </a:r>
            <a:r>
              <a:rPr lang="en-US" sz="1400" dirty="0" err="1" smtClean="0">
                <a:latin typeface="Arial Narrow"/>
                <a:cs typeface="Arial Narrow"/>
              </a:rPr>
              <a:t>esto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nad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Váhom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Partizánske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Senica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Topoľčany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Trenčín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Trnava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sk-SK" sz="1400" dirty="0" smtClean="0">
                <a:latin typeface="Arial Narrow"/>
                <a:cs typeface="Arial Narrow"/>
              </a:rPr>
              <a:t>2x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Zlaté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Moravce</a:t>
            </a:r>
            <a:r>
              <a:rPr lang="sk-SK" sz="1400" dirty="0" smtClean="0">
                <a:latin typeface="Arial Narrow"/>
                <a:cs typeface="Arial Narrow"/>
              </a:rPr>
              <a:t>, Želiezovce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endParaRPr lang="en-US" sz="1400" dirty="0" smtClean="0">
              <a:latin typeface="Arial Narrow"/>
              <a:cs typeface="Arial Narrow"/>
            </a:endParaRPr>
          </a:p>
          <a:p>
            <a:r>
              <a:rPr lang="en-US" sz="1400" b="1" dirty="0" smtClean="0">
                <a:latin typeface="Arial Narrow"/>
                <a:cs typeface="Arial Narrow"/>
              </a:rPr>
              <a:t>STREDNÉ SLOVENSKO </a:t>
            </a:r>
            <a:r>
              <a:rPr lang="en-US" sz="1400" dirty="0" smtClean="0">
                <a:latin typeface="Arial Narrow"/>
                <a:cs typeface="Arial Narrow"/>
              </a:rPr>
              <a:t>– </a:t>
            </a:r>
            <a:r>
              <a:rPr lang="sk-SK" sz="1400" dirty="0" smtClean="0">
                <a:latin typeface="Arial Narrow"/>
                <a:cs typeface="Arial Narrow"/>
              </a:rPr>
              <a:t>Detva, </a:t>
            </a:r>
            <a:r>
              <a:rPr lang="en-US" sz="1400" dirty="0" err="1" smtClean="0">
                <a:latin typeface="Arial Narrow"/>
                <a:cs typeface="Arial Narrow"/>
              </a:rPr>
              <a:t>Dolný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Kubín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Liptovský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Mikuláš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sk-SK" sz="1400" dirty="0" smtClean="0">
                <a:latin typeface="Arial Narrow"/>
                <a:cs typeface="Arial Narrow"/>
              </a:rPr>
              <a:t>Lučenec, </a:t>
            </a:r>
            <a:r>
              <a:rPr lang="en-US" sz="1400" dirty="0" smtClean="0">
                <a:latin typeface="Arial Narrow"/>
                <a:cs typeface="Arial Narrow"/>
              </a:rPr>
              <a:t>Martin, </a:t>
            </a:r>
            <a:r>
              <a:rPr lang="en-US" sz="1400" dirty="0" err="1" smtClean="0">
                <a:latin typeface="Arial Narrow"/>
                <a:cs typeface="Arial Narrow"/>
              </a:rPr>
              <a:t>Považská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Bystrica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Prievidza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Púchov</a:t>
            </a:r>
            <a:r>
              <a:rPr lang="en-US" sz="1400" dirty="0" smtClean="0">
                <a:latin typeface="Arial Narrow"/>
                <a:cs typeface="Arial Narrow"/>
              </a:rPr>
              <a:t>,</a:t>
            </a:r>
            <a:r>
              <a:rPr lang="sk-SK" sz="1400" dirty="0" smtClean="0">
                <a:latin typeface="Arial Narrow"/>
                <a:cs typeface="Arial Narrow"/>
              </a:rPr>
              <a:t> Ružomberok,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Zvolen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Žiar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nad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Hronom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Žilina</a:t>
            </a:r>
            <a:r>
              <a:rPr lang="sk-SK" sz="1400" dirty="0" smtClean="0">
                <a:latin typeface="Arial Narrow"/>
                <a:cs typeface="Arial Narrow"/>
              </a:rPr>
              <a:t> 2x</a:t>
            </a:r>
            <a:endParaRPr lang="en-US" sz="1400" dirty="0" smtClean="0">
              <a:latin typeface="Arial Narrow"/>
              <a:cs typeface="Arial Narrow"/>
            </a:endParaRPr>
          </a:p>
          <a:p>
            <a:r>
              <a:rPr lang="en-US" sz="1400" b="1" dirty="0" smtClean="0">
                <a:latin typeface="Arial Narrow"/>
                <a:cs typeface="Arial Narrow"/>
              </a:rPr>
              <a:t>VÝCHODNÉ SLOVENSKO </a:t>
            </a:r>
            <a:r>
              <a:rPr lang="en-US" sz="1400" dirty="0" smtClean="0">
                <a:latin typeface="Arial Narrow"/>
                <a:cs typeface="Arial Narrow"/>
              </a:rPr>
              <a:t>– </a:t>
            </a:r>
            <a:r>
              <a:rPr lang="sk-SK" sz="1400" dirty="0" smtClean="0">
                <a:latin typeface="Arial Narrow"/>
                <a:cs typeface="Arial Narrow"/>
              </a:rPr>
              <a:t>Bardejov, </a:t>
            </a:r>
            <a:r>
              <a:rPr lang="en-US" sz="1400" dirty="0" err="1" smtClean="0">
                <a:latin typeface="Arial Narrow"/>
                <a:cs typeface="Arial Narrow"/>
              </a:rPr>
              <a:t>Košice</a:t>
            </a:r>
            <a:r>
              <a:rPr lang="en-US" sz="1400" dirty="0" smtClean="0">
                <a:latin typeface="Arial Narrow"/>
                <a:cs typeface="Arial Narrow"/>
              </a:rPr>
              <a:t> 2x, </a:t>
            </a:r>
            <a:r>
              <a:rPr lang="sk-SK" sz="1400" dirty="0" smtClean="0">
                <a:latin typeface="Arial Narrow"/>
                <a:cs typeface="Arial Narrow"/>
              </a:rPr>
              <a:t>Michalovce, </a:t>
            </a:r>
            <a:r>
              <a:rPr lang="en-US" sz="1400" dirty="0" err="1" smtClean="0">
                <a:latin typeface="Arial Narrow"/>
                <a:cs typeface="Arial Narrow"/>
              </a:rPr>
              <a:t>Poprad</a:t>
            </a:r>
            <a:r>
              <a:rPr lang="sk-SK" sz="1400" dirty="0" smtClean="0">
                <a:latin typeface="Arial Narrow"/>
                <a:cs typeface="Arial Narrow"/>
              </a:rPr>
              <a:t> 2x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Prešov</a:t>
            </a:r>
            <a:r>
              <a:rPr lang="sk-SK" sz="1400" dirty="0" smtClean="0">
                <a:latin typeface="Arial Narrow"/>
                <a:cs typeface="Arial Narrow"/>
              </a:rPr>
              <a:t> 2x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Spišská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Nová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Ves</a:t>
            </a:r>
            <a:endParaRPr lang="en-US" sz="1400" dirty="0">
              <a:latin typeface="Arial Narrow"/>
              <a:cs typeface="Arial Narrow"/>
            </a:endParaRPr>
          </a:p>
        </p:txBody>
      </p:sp>
      <p:pic>
        <p:nvPicPr>
          <p:cNvPr id="6" name="Picture 5" descr="Snímka obrazovky 2015-09-09 o 15.57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905"/>
            <a:ext cx="4711700" cy="1310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798" y="368297"/>
            <a:ext cx="8766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/>
                <a:cs typeface="Arial Narrow"/>
              </a:rPr>
              <a:t>PLANEO ELEKTRO TV REKLAMA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CENNÍK REKLAMY NA PREDVÁDZACÍCH TV OBRAZOVKÁCH V PREDAJNIACH PLANEO ELEKTRO.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9" name="Picture 8" descr="Snímka obrazovky 2015-09-09 o 15.55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73" y="3410905"/>
            <a:ext cx="4632986" cy="1306152"/>
          </a:xfrm>
          <a:prstGeom prst="rect">
            <a:avLst/>
          </a:prstGeom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0" y="3996744"/>
            <a:ext cx="995680" cy="77923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8834" y="4613068"/>
            <a:ext cx="8771485" cy="543139"/>
            <a:chOff x="388284" y="6083014"/>
            <a:chExt cx="8600142" cy="724184"/>
          </a:xfrm>
        </p:grpSpPr>
        <p:grpSp>
          <p:nvGrpSpPr>
            <p:cNvPr id="12" name="Group 11"/>
            <p:cNvGrpSpPr/>
            <p:nvPr/>
          </p:nvGrpSpPr>
          <p:grpSpPr>
            <a:xfrm>
              <a:off x="819969" y="6444172"/>
              <a:ext cx="8168457" cy="287258"/>
              <a:chOff x="819969" y="6444172"/>
              <a:chExt cx="8168457" cy="28725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819969" y="6444172"/>
                <a:ext cx="8168457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none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1815793" y="6444172"/>
                <a:ext cx="6319667" cy="287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i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Connect Media, </a:t>
                </a:r>
                <a:r>
                  <a:rPr lang="en-US" sz="800" i="1" dirty="0" err="1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s.r.o</a:t>
                </a:r>
                <a:r>
                  <a:rPr lang="en-US" sz="800" i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. </a:t>
                </a:r>
                <a:r>
                  <a:rPr lang="sk-SK" sz="800" i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Sabinovská 8, 821 02</a:t>
                </a:r>
                <a:r>
                  <a:rPr lang="en-US" sz="800" i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 Bratislava</a:t>
                </a:r>
                <a:r>
                  <a:rPr lang="en-US" sz="800" i="1" dirty="0" smtClean="0">
                    <a:solidFill>
                      <a:srgbClr val="7F7F7F"/>
                    </a:solidFill>
                    <a:latin typeface="Arial Narrow"/>
                    <a:cs typeface="Arial Narrow"/>
                  </a:rPr>
                  <a:t>, </a:t>
                </a:r>
                <a:r>
                  <a:rPr lang="en-US" sz="800" i="1" dirty="0" smtClean="0">
                    <a:solidFill>
                      <a:srgbClr val="7F7F7F"/>
                    </a:solidFill>
                    <a:latin typeface="Arial Narrow"/>
                    <a:cs typeface="Arial Narrow"/>
                    <a:hlinkClick r:id="rId7"/>
                  </a:rPr>
                  <a:t>office@connectmedia.sk</a:t>
                </a:r>
                <a:r>
                  <a:rPr lang="en-US" sz="800" i="1" dirty="0" smtClean="0">
                    <a:solidFill>
                      <a:srgbClr val="7F7F7F"/>
                    </a:solidFill>
                    <a:latin typeface="Arial Narrow"/>
                    <a:cs typeface="Arial Narrow"/>
                  </a:rPr>
                  <a:t> </a:t>
                </a:r>
                <a:r>
                  <a:rPr lang="en-US" sz="800" i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+</a:t>
                </a:r>
                <a:r>
                  <a:rPr lang="en-US" sz="800" i="1" dirty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421 911 011 </a:t>
                </a:r>
                <a:r>
                  <a:rPr lang="sk-SK" sz="800" i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666</a:t>
                </a:r>
                <a:endParaRPr lang="en-US" sz="800" i="1" dirty="0">
                  <a:solidFill>
                    <a:schemeClr val="bg1">
                      <a:lumMod val="50000"/>
                    </a:schemeClr>
                  </a:solidFill>
                  <a:latin typeface="Arial Narrow"/>
                  <a:cs typeface="Arial Narrow"/>
                </a:endParaRPr>
              </a:p>
            </p:txBody>
          </p:sp>
        </p:grpSp>
        <p:pic>
          <p:nvPicPr>
            <p:cNvPr id="13" name="Picture 12" descr="Snímka obrazovky 2015-11-03 o 13.15.40.png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555" t="5764" r="4012" b="5235"/>
            <a:stretch/>
          </p:blipFill>
          <p:spPr>
            <a:xfrm>
              <a:off x="388284" y="6083014"/>
              <a:ext cx="1099108" cy="724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719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2051" b="2032"/>
          <a:stretch/>
        </p:blipFill>
        <p:spPr>
          <a:xfrm rot="16200000">
            <a:off x="2000251" y="-2000253"/>
            <a:ext cx="5143502" cy="9144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00" y="1152525"/>
            <a:ext cx="857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 Narrow"/>
                <a:cs typeface="Arial Narrow"/>
              </a:rPr>
              <a:t>Reklamný</a:t>
            </a:r>
            <a:r>
              <a:rPr lang="en-US" sz="1400" dirty="0" smtClean="0">
                <a:latin typeface="Arial Narrow"/>
                <a:cs typeface="Arial Narrow"/>
              </a:rPr>
              <a:t> spot </a:t>
            </a:r>
            <a:r>
              <a:rPr lang="en-US" sz="1400" dirty="0" err="1" smtClean="0">
                <a:latin typeface="Arial Narrow"/>
                <a:cs typeface="Arial Narrow"/>
              </a:rPr>
              <a:t>klienta</a:t>
            </a:r>
            <a:r>
              <a:rPr lang="en-US" sz="1400" dirty="0" smtClean="0">
                <a:latin typeface="Arial Narrow"/>
                <a:cs typeface="Arial Narrow"/>
              </a:rPr>
              <a:t> je </a:t>
            </a:r>
            <a:r>
              <a:rPr lang="en-US" sz="1400" dirty="0" err="1" smtClean="0">
                <a:latin typeface="Arial Narrow"/>
                <a:cs typeface="Arial Narrow"/>
              </a:rPr>
              <a:t>vysielaný</a:t>
            </a:r>
            <a:r>
              <a:rPr lang="en-US" sz="1400" dirty="0" smtClean="0">
                <a:latin typeface="Arial Narrow"/>
                <a:cs typeface="Arial Narrow"/>
              </a:rPr>
              <a:t> v </a:t>
            </a:r>
            <a:r>
              <a:rPr lang="en-US" sz="1400" dirty="0" err="1" smtClean="0">
                <a:latin typeface="Arial Narrow"/>
                <a:cs typeface="Arial Narrow"/>
              </a:rPr>
              <a:t>reklamnom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bloku</a:t>
            </a:r>
            <a:r>
              <a:rPr lang="en-US" sz="1400" dirty="0" smtClean="0">
                <a:latin typeface="Arial Narrow"/>
                <a:cs typeface="Arial Narrow"/>
              </a:rPr>
              <a:t> v </a:t>
            </a:r>
            <a:r>
              <a:rPr lang="en-US" sz="1400" dirty="0" err="1" smtClean="0">
                <a:latin typeface="Arial Narrow"/>
                <a:cs typeface="Arial Narrow"/>
              </a:rPr>
              <a:t>dľžke</a:t>
            </a:r>
            <a:r>
              <a:rPr lang="en-US" sz="1400" dirty="0" smtClean="0">
                <a:latin typeface="Arial Narrow"/>
                <a:cs typeface="Arial Narrow"/>
              </a:rPr>
              <a:t> 5 </a:t>
            </a:r>
            <a:r>
              <a:rPr lang="en-US" sz="1400" dirty="0" err="1" smtClean="0">
                <a:latin typeface="Arial Narrow"/>
                <a:cs typeface="Arial Narrow"/>
              </a:rPr>
              <a:t>minút</a:t>
            </a:r>
            <a:r>
              <a:rPr lang="en-US" sz="1400" dirty="0" smtClean="0">
                <a:latin typeface="Arial Narrow"/>
                <a:cs typeface="Arial Narrow"/>
              </a:rPr>
              <a:t> (</a:t>
            </a:r>
            <a:r>
              <a:rPr lang="en-US" sz="1400" dirty="0" err="1" smtClean="0">
                <a:latin typeface="Arial Narrow"/>
                <a:cs typeface="Arial Narrow"/>
              </a:rPr>
              <a:t>reklamné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spoty</a:t>
            </a:r>
            <a:r>
              <a:rPr lang="en-US" sz="1400" dirty="0" smtClean="0">
                <a:latin typeface="Arial Narrow"/>
                <a:cs typeface="Arial Narrow"/>
              </a:rPr>
              <a:t> a </a:t>
            </a:r>
            <a:r>
              <a:rPr lang="en-US" sz="1400" dirty="0" err="1" smtClean="0">
                <a:latin typeface="Arial Narrow"/>
                <a:cs typeface="Arial Narrow"/>
              </a:rPr>
              <a:t>prezentačný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obsah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Planeo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Elektro</a:t>
            </a:r>
            <a:r>
              <a:rPr lang="en-US" sz="1400" dirty="0" smtClean="0">
                <a:latin typeface="Arial Narrow"/>
                <a:cs typeface="Arial Narrow"/>
              </a:rPr>
              <a:t>), </a:t>
            </a:r>
          </a:p>
          <a:p>
            <a:endParaRPr lang="en-US" sz="1400" dirty="0" smtClean="0">
              <a:latin typeface="Arial Narrow"/>
              <a:cs typeface="Arial Narrow"/>
            </a:endParaRPr>
          </a:p>
          <a:p>
            <a:r>
              <a:rPr lang="en-US" sz="1400" dirty="0" err="1" smtClean="0">
                <a:latin typeface="Arial Narrow"/>
                <a:cs typeface="Arial Narrow"/>
              </a:rPr>
              <a:t>Dĺžka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spotu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klienta</a:t>
            </a:r>
            <a:r>
              <a:rPr lang="en-US" sz="1400" dirty="0" smtClean="0">
                <a:latin typeface="Arial Narrow"/>
                <a:cs typeface="Arial Narrow"/>
              </a:rPr>
              <a:t>: 							30 </a:t>
            </a:r>
            <a:r>
              <a:rPr lang="en-US" sz="1400" dirty="0" err="1" smtClean="0">
                <a:latin typeface="Arial Narrow"/>
                <a:cs typeface="Arial Narrow"/>
              </a:rPr>
              <a:t>sekúnd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</a:p>
          <a:p>
            <a:r>
              <a:rPr lang="en-US" sz="1400" dirty="0" err="1" smtClean="0">
                <a:latin typeface="Arial Narrow"/>
                <a:cs typeface="Arial Narrow"/>
              </a:rPr>
              <a:t>Obdobie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komunikácie</a:t>
            </a:r>
            <a:r>
              <a:rPr lang="en-US" sz="1400" dirty="0" smtClean="0">
                <a:latin typeface="Arial Narrow"/>
                <a:cs typeface="Arial Narrow"/>
              </a:rPr>
              <a:t>: 						1 </a:t>
            </a:r>
            <a:r>
              <a:rPr lang="en-US" sz="1400" dirty="0" err="1" smtClean="0">
                <a:latin typeface="Arial Narrow"/>
                <a:cs typeface="Arial Narrow"/>
              </a:rPr>
              <a:t>mesiac</a:t>
            </a:r>
            <a:r>
              <a:rPr lang="en-US" sz="1400" dirty="0" smtClean="0">
                <a:latin typeface="Arial Narrow"/>
                <a:cs typeface="Arial Narrow"/>
              </a:rPr>
              <a:t> (30 </a:t>
            </a:r>
            <a:r>
              <a:rPr lang="en-US" sz="1400" dirty="0" err="1" smtClean="0">
                <a:latin typeface="Arial Narrow"/>
                <a:cs typeface="Arial Narrow"/>
              </a:rPr>
              <a:t>dní</a:t>
            </a:r>
            <a:r>
              <a:rPr lang="en-US" sz="1400" dirty="0" smtClean="0">
                <a:latin typeface="Arial Narrow"/>
                <a:cs typeface="Arial Narrow"/>
              </a:rPr>
              <a:t>) </a:t>
            </a:r>
          </a:p>
          <a:p>
            <a:r>
              <a:rPr lang="en-US" sz="1400" dirty="0" err="1" smtClean="0">
                <a:latin typeface="Arial Narrow"/>
                <a:cs typeface="Arial Narrow"/>
              </a:rPr>
              <a:t>Počet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zobrazenia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spotu</a:t>
            </a:r>
            <a:r>
              <a:rPr lang="en-US" sz="1400" dirty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počas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mesačnej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kampane</a:t>
            </a:r>
            <a:r>
              <a:rPr lang="en-US" sz="1400" dirty="0" smtClean="0">
                <a:latin typeface="Arial Narrow"/>
                <a:cs typeface="Arial Narrow"/>
              </a:rPr>
              <a:t>: 		</a:t>
            </a:r>
            <a:r>
              <a:rPr lang="en-US" sz="1400" dirty="0" err="1" smtClean="0">
                <a:latin typeface="Arial Narrow"/>
                <a:cs typeface="Arial Narrow"/>
              </a:rPr>
              <a:t>približne</a:t>
            </a:r>
            <a:r>
              <a:rPr lang="en-US" sz="1400" dirty="0" smtClean="0">
                <a:latin typeface="Arial Narrow"/>
                <a:cs typeface="Arial Narrow"/>
              </a:rPr>
              <a:t> 1</a:t>
            </a:r>
            <a:r>
              <a:rPr lang="sk-SK" sz="1400" dirty="0" smtClean="0">
                <a:latin typeface="Arial Narrow"/>
                <a:cs typeface="Arial Narrow"/>
              </a:rPr>
              <a:t>4</a:t>
            </a:r>
            <a:r>
              <a:rPr lang="en-US" sz="1400" dirty="0" smtClean="0">
                <a:latin typeface="Arial Narrow"/>
                <a:cs typeface="Arial Narrow"/>
              </a:rPr>
              <a:t>0 </a:t>
            </a:r>
            <a:r>
              <a:rPr lang="en-US" sz="1400" dirty="0" err="1" smtClean="0">
                <a:latin typeface="Arial Narrow"/>
                <a:cs typeface="Arial Narrow"/>
              </a:rPr>
              <a:t>tisíc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</a:p>
          <a:p>
            <a:r>
              <a:rPr lang="en-US" sz="1400" dirty="0" err="1" smtClean="0">
                <a:latin typeface="Arial Narrow"/>
                <a:cs typeface="Arial Narrow"/>
              </a:rPr>
              <a:t>Odhadovaná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priemerná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mesačná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návštevnosť</a:t>
            </a:r>
            <a:r>
              <a:rPr lang="en-US" sz="1400" dirty="0" smtClean="0">
                <a:latin typeface="Arial Narrow"/>
                <a:cs typeface="Arial Narrow"/>
              </a:rPr>
              <a:t>: 			</a:t>
            </a:r>
            <a:r>
              <a:rPr lang="sk-SK" sz="1400" dirty="0" smtClean="0">
                <a:latin typeface="Arial Narrow"/>
                <a:cs typeface="Arial Narrow"/>
              </a:rPr>
              <a:t>8</a:t>
            </a:r>
            <a:r>
              <a:rPr lang="en-US" sz="1400" dirty="0" smtClean="0">
                <a:latin typeface="Arial Narrow"/>
                <a:cs typeface="Arial Narrow"/>
              </a:rPr>
              <a:t>00.000 </a:t>
            </a:r>
            <a:r>
              <a:rPr lang="en-US" sz="1400" dirty="0" err="1" smtClean="0">
                <a:latin typeface="Arial Narrow"/>
                <a:cs typeface="Arial Narrow"/>
              </a:rPr>
              <a:t>ľudí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</a:p>
          <a:p>
            <a:r>
              <a:rPr lang="en-US" sz="1400" dirty="0" err="1" smtClean="0">
                <a:latin typeface="Arial Narrow"/>
                <a:cs typeface="Arial Narrow"/>
              </a:rPr>
              <a:t>Počet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predajní</a:t>
            </a:r>
            <a:r>
              <a:rPr lang="en-US" sz="1400" dirty="0" smtClean="0">
                <a:latin typeface="Arial Narrow"/>
                <a:cs typeface="Arial Narrow"/>
              </a:rPr>
              <a:t>: 							</a:t>
            </a:r>
            <a:r>
              <a:rPr lang="sk-SK" sz="1400" dirty="0" smtClean="0">
                <a:latin typeface="Arial Narrow"/>
                <a:cs typeface="Arial Narrow"/>
              </a:rPr>
              <a:t>43</a:t>
            </a:r>
            <a:r>
              <a:rPr lang="en-US" sz="1400" dirty="0" smtClean="0">
                <a:latin typeface="Arial Narrow"/>
                <a:cs typeface="Arial Narrow"/>
              </a:rPr>
              <a:t>	</a:t>
            </a:r>
          </a:p>
          <a:p>
            <a:endParaRPr lang="en-US" sz="1400" dirty="0">
              <a:latin typeface="Arial Narrow"/>
              <a:cs typeface="Arial Narrow"/>
            </a:endParaRPr>
          </a:p>
        </p:txBody>
      </p:sp>
      <p:pic>
        <p:nvPicPr>
          <p:cNvPr id="6" name="Picture 5" descr="Snímka obrazovky 2015-09-09 o 15.55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73" y="3410905"/>
            <a:ext cx="4632986" cy="1306152"/>
          </a:xfrm>
          <a:prstGeom prst="rect">
            <a:avLst/>
          </a:prstGeom>
        </p:spPr>
      </p:pic>
      <p:pic>
        <p:nvPicPr>
          <p:cNvPr id="7" name="Picture 6" descr="Snímka obrazovky 2015-09-09 o 15.57.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905"/>
            <a:ext cx="4711700" cy="1310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223" y="2856907"/>
            <a:ext cx="8470900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Cena</a:t>
            </a:r>
            <a:r>
              <a:rPr lang="en-US" sz="1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za</a:t>
            </a:r>
            <a:r>
              <a:rPr lang="en-US" sz="1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kampaň</a:t>
            </a:r>
            <a:r>
              <a:rPr lang="en-US" sz="1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bez</a:t>
            </a:r>
            <a:r>
              <a:rPr lang="en-US" sz="1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DPH 					6.000 EUR </a:t>
            </a:r>
          </a:p>
          <a:p>
            <a:endParaRPr lang="en-US" sz="1400" i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Poznámka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: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Cena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je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za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spot v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dĺžke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30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sekúnd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.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Dlhšie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spoty</a:t>
            </a:r>
            <a:r>
              <a:rPr lang="en-US" sz="1200" i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budú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ocenené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individuálne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. V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prípade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cielenia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kampane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na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mesto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,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alebo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kraj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sa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cena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stanovuje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dohodou</a:t>
            </a:r>
            <a:r>
              <a:rPr lang="en-US" sz="1200" i="1" dirty="0" smtClean="0">
                <a:solidFill>
                  <a:schemeClr val="bg1"/>
                </a:solidFill>
                <a:latin typeface="Arial Narrow"/>
                <a:cs typeface="Arial Narrow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798" y="368297"/>
            <a:ext cx="8766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/>
                <a:cs typeface="Arial Narrow"/>
              </a:rPr>
              <a:t>PLANEO ELEKTRO TV REKLAMA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CENNÍK REKLAMY NA PREDVÁDZACÍCH TV OBRAZOVKÁCH V PREDAJNIACH PLANEO ELEKTRO.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0" y="3996744"/>
            <a:ext cx="995680" cy="77923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8834" y="4613068"/>
            <a:ext cx="8771485" cy="543139"/>
            <a:chOff x="388284" y="6083014"/>
            <a:chExt cx="8600142" cy="724184"/>
          </a:xfrm>
        </p:grpSpPr>
        <p:grpSp>
          <p:nvGrpSpPr>
            <p:cNvPr id="13" name="Group 12"/>
            <p:cNvGrpSpPr/>
            <p:nvPr/>
          </p:nvGrpSpPr>
          <p:grpSpPr>
            <a:xfrm>
              <a:off x="819969" y="6444172"/>
              <a:ext cx="8168457" cy="287258"/>
              <a:chOff x="819969" y="6444172"/>
              <a:chExt cx="8168457" cy="28725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819969" y="6444172"/>
                <a:ext cx="8168457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none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1815793" y="6444172"/>
                <a:ext cx="6319667" cy="287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i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Connect Media, </a:t>
                </a:r>
                <a:r>
                  <a:rPr lang="en-US" sz="800" i="1" dirty="0" err="1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s.r.o</a:t>
                </a:r>
                <a:r>
                  <a:rPr lang="en-US" sz="800" i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. </a:t>
                </a:r>
                <a:r>
                  <a:rPr lang="sk-SK" sz="800" i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Sabinovská 8, 821 02</a:t>
                </a:r>
                <a:r>
                  <a:rPr lang="en-US" sz="800" i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 Bratislava</a:t>
                </a:r>
                <a:r>
                  <a:rPr lang="en-US" sz="800" i="1" dirty="0" smtClean="0">
                    <a:solidFill>
                      <a:srgbClr val="7F7F7F"/>
                    </a:solidFill>
                    <a:latin typeface="Arial Narrow"/>
                    <a:cs typeface="Arial Narrow"/>
                  </a:rPr>
                  <a:t>, </a:t>
                </a:r>
                <a:r>
                  <a:rPr lang="en-US" sz="800" i="1" dirty="0" smtClean="0">
                    <a:solidFill>
                      <a:srgbClr val="7F7F7F"/>
                    </a:solidFill>
                    <a:latin typeface="Arial Narrow"/>
                    <a:cs typeface="Arial Narrow"/>
                    <a:hlinkClick r:id="rId7"/>
                  </a:rPr>
                  <a:t>office@connectmedia.sk</a:t>
                </a:r>
                <a:r>
                  <a:rPr lang="en-US" sz="800" i="1" dirty="0" smtClean="0">
                    <a:solidFill>
                      <a:srgbClr val="7F7F7F"/>
                    </a:solidFill>
                    <a:latin typeface="Arial Narrow"/>
                    <a:cs typeface="Arial Narrow"/>
                  </a:rPr>
                  <a:t> </a:t>
                </a:r>
                <a:r>
                  <a:rPr lang="en-US" sz="800" i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+</a:t>
                </a:r>
                <a:r>
                  <a:rPr lang="en-US" sz="800" i="1" dirty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421 911 011 </a:t>
                </a:r>
                <a:r>
                  <a:rPr lang="sk-SK" sz="800" i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666</a:t>
                </a:r>
                <a:r>
                  <a:rPr lang="en-US" sz="800" i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/>
                    <a:cs typeface="Arial Narrow"/>
                  </a:rPr>
                  <a:t> </a:t>
                </a:r>
                <a:endParaRPr lang="en-US" sz="800" i="1" dirty="0">
                  <a:solidFill>
                    <a:schemeClr val="bg1">
                      <a:lumMod val="50000"/>
                    </a:schemeClr>
                  </a:solidFill>
                  <a:latin typeface="Arial Narrow"/>
                  <a:cs typeface="Arial Narrow"/>
                </a:endParaRPr>
              </a:p>
            </p:txBody>
          </p:sp>
        </p:grpSp>
        <p:pic>
          <p:nvPicPr>
            <p:cNvPr id="14" name="Picture 13" descr="Snímka obrazovky 2015-11-03 o 13.15.40.png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555" t="5764" r="4012" b="5235"/>
            <a:stretch/>
          </p:blipFill>
          <p:spPr>
            <a:xfrm>
              <a:off x="388284" y="6083014"/>
              <a:ext cx="1099108" cy="724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060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2051" b="2032"/>
          <a:stretch/>
        </p:blipFill>
        <p:spPr>
          <a:xfrm rot="16200000">
            <a:off x="2000251" y="-2000253"/>
            <a:ext cx="5143502" cy="9144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79" y="3252433"/>
            <a:ext cx="6896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Connect Media, </a:t>
            </a:r>
            <a:r>
              <a:rPr lang="en-US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s.r.o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 </a:t>
            </a:r>
          </a:p>
          <a:p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Sabinovská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8, 821 02 Bratislava</a:t>
            </a:r>
          </a:p>
          <a:p>
            <a:r>
              <a:rPr lang="en-US" sz="1200" i="1" dirty="0">
                <a:solidFill>
                  <a:srgbClr val="7F7F7F"/>
                </a:solidFill>
                <a:latin typeface="Arial Narrow"/>
                <a:cs typeface="Arial Narrow"/>
                <a:hlinkClick r:id="rId4"/>
              </a:rPr>
              <a:t>office@connectmedia.sk</a:t>
            </a:r>
            <a:r>
              <a:rPr lang="en-US" sz="1200" i="1" dirty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endParaRPr lang="en-US" sz="1200" i="1" dirty="0" smtClean="0">
              <a:solidFill>
                <a:srgbClr val="7F7F7F"/>
              </a:solidFill>
              <a:latin typeface="Arial Narrow"/>
              <a:cs typeface="Arial Narrow"/>
            </a:endParaRPr>
          </a:p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+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421 911 011 </a:t>
            </a:r>
            <a:r>
              <a:rPr lang="sk-SK" sz="120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666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</a:t>
            </a:r>
          </a:p>
          <a:p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 descr="Snímka obrazovky 2015-11-03 o 13.15.40.pn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5" t="5764" r="4012" b="5235"/>
          <a:stretch/>
        </p:blipFill>
        <p:spPr>
          <a:xfrm>
            <a:off x="106427" y="2143941"/>
            <a:ext cx="2819653" cy="1218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4841" y="3137018"/>
            <a:ext cx="2482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CONNECT WITH US! </a:t>
            </a:r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39800" y="3137017"/>
            <a:ext cx="7900960" cy="2609"/>
          </a:xfrm>
          <a:prstGeom prst="line">
            <a:avLst/>
          </a:prstGeom>
          <a:ln w="9525" cap="flat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  <a:effectLst/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869" y="4470747"/>
            <a:ext cx="689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Spoločnosť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Connect Media je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e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xkluzívnym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predajcom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reklamného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priestoru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na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predvádzacích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TV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obrazovkách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v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sieti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predajní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Planeo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Elektro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Slovenská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Republika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2279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262</Words>
  <Application>Microsoft Office PowerPoint</Application>
  <PresentationFormat>On-screen Show (16:9)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Ladomiriakova</dc:creator>
  <cp:lastModifiedBy>ConnectMedia</cp:lastModifiedBy>
  <cp:revision>50</cp:revision>
  <dcterms:created xsi:type="dcterms:W3CDTF">2015-09-09T13:45:08Z</dcterms:created>
  <dcterms:modified xsi:type="dcterms:W3CDTF">2019-03-29T15:02:45Z</dcterms:modified>
</cp:coreProperties>
</file>